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3"/>
  </p:notesMasterIdLst>
  <p:sldIdLst>
    <p:sldId id="256" r:id="rId2"/>
    <p:sldId id="265" r:id="rId3"/>
    <p:sldId id="258" r:id="rId4"/>
    <p:sldId id="257" r:id="rId5"/>
    <p:sldId id="260" r:id="rId6"/>
    <p:sldId id="259" r:id="rId7"/>
    <p:sldId id="261" r:id="rId8"/>
    <p:sldId id="269" r:id="rId9"/>
    <p:sldId id="270" r:id="rId10"/>
    <p:sldId id="271" r:id="rId11"/>
    <p:sldId id="262" r:id="rId12"/>
    <p:sldId id="267" r:id="rId13"/>
    <p:sldId id="277" r:id="rId14"/>
    <p:sldId id="278" r:id="rId15"/>
    <p:sldId id="279" r:id="rId16"/>
    <p:sldId id="286" r:id="rId17"/>
    <p:sldId id="272" r:id="rId18"/>
    <p:sldId id="273" r:id="rId19"/>
    <p:sldId id="274" r:id="rId20"/>
    <p:sldId id="263" r:id="rId21"/>
    <p:sldId id="266" r:id="rId22"/>
    <p:sldId id="268" r:id="rId23"/>
    <p:sldId id="264" r:id="rId24"/>
    <p:sldId id="275" r:id="rId25"/>
    <p:sldId id="276" r:id="rId26"/>
    <p:sldId id="281" r:id="rId27"/>
    <p:sldId id="282" r:id="rId28"/>
    <p:sldId id="283" r:id="rId29"/>
    <p:sldId id="280" r:id="rId30"/>
    <p:sldId id="285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B9B8C-2BB7-406B-81E8-CC11D5FA0F75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5162-9EAF-4961-85DE-371E53703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2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45162-9EAF-4961-85DE-371E537039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thitrust.org/" TargetMode="External"/><Relationship Id="rId7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apen.org/" TargetMode="External"/><Relationship Id="rId5" Type="http://schemas.openxmlformats.org/officeDocument/2006/relationships/hyperlink" Target="https://dp.la/" TargetMode="External"/><Relationship Id="rId4" Type="http://schemas.openxmlformats.org/officeDocument/2006/relationships/hyperlink" Target="https://www.jstor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" TargetMode="External"/><Relationship Id="rId2" Type="http://schemas.openxmlformats.org/officeDocument/2006/relationships/hyperlink" Target="https://search.worldcat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292D73-C713-708A-AA49-5BE4B09A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22" y="-132031"/>
            <a:ext cx="6464841" cy="5029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608C8-FD62-907B-5008-F1523C5FA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History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2CE52-B029-DE5C-85B4-20948C617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John Musgrove</a:t>
            </a:r>
          </a:p>
          <a:p>
            <a:r>
              <a:rPr lang="en-US" sz="1600" dirty="0"/>
              <a:t>CISA, CRISC, CPDSE</a:t>
            </a:r>
          </a:p>
          <a:p>
            <a:r>
              <a:rPr lang="en-US" sz="1600" dirty="0"/>
              <a:t>BS, MS, MA, MS, 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87661-5FAB-DABC-5308-6BD62D1B2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09" y="3599624"/>
            <a:ext cx="2963548" cy="16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22B5-76AC-1C22-212A-397B3A78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4153160" cy="1325562"/>
          </a:xfrm>
        </p:spPr>
        <p:txBody>
          <a:bodyPr/>
          <a:lstStyle/>
          <a:p>
            <a:r>
              <a:rPr lang="en-US" dirty="0"/>
              <a:t>Historians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E4FE9-CF9B-C0F2-8B24-A4C20F8B9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4460488" cy="4351337"/>
          </a:xfrm>
        </p:spPr>
        <p:txBody>
          <a:bodyPr/>
          <a:lstStyle/>
          <a:p>
            <a:r>
              <a:rPr lang="en-US" dirty="0"/>
              <a:t>Thrive on sharing their knowledge</a:t>
            </a:r>
          </a:p>
          <a:p>
            <a:r>
              <a:rPr lang="en-US" dirty="0"/>
              <a:t>Experts in a Time Period, or Milieu</a:t>
            </a:r>
          </a:p>
          <a:p>
            <a:pPr lvl="1"/>
            <a:r>
              <a:rPr lang="en-US" dirty="0"/>
              <a:t>Academic or Independent</a:t>
            </a:r>
          </a:p>
          <a:p>
            <a:pPr lvl="1"/>
            <a:r>
              <a:rPr lang="en-US" dirty="0"/>
              <a:t>Higher Learning</a:t>
            </a:r>
          </a:p>
          <a:p>
            <a:pPr lvl="1"/>
            <a:r>
              <a:rPr lang="en-US" dirty="0"/>
              <a:t>Museums</a:t>
            </a:r>
          </a:p>
          <a:p>
            <a:pPr lvl="1"/>
            <a:r>
              <a:rPr lang="en-US" dirty="0"/>
              <a:t>Reenactors</a:t>
            </a:r>
          </a:p>
          <a:p>
            <a:r>
              <a:rPr lang="en-US" dirty="0"/>
              <a:t>How to FIND them:</a:t>
            </a:r>
          </a:p>
          <a:p>
            <a:pPr lvl="1"/>
            <a:r>
              <a:rPr lang="en-US" dirty="0"/>
              <a:t>Historical Program Agenda</a:t>
            </a:r>
          </a:p>
          <a:p>
            <a:pPr lvl="1"/>
            <a:r>
              <a:rPr lang="en-US" dirty="0"/>
              <a:t>Authors – ‘Contact Me’ particulars</a:t>
            </a:r>
          </a:p>
          <a:p>
            <a:pPr lvl="1"/>
            <a:r>
              <a:rPr lang="en-US" dirty="0"/>
              <a:t>Academic Departments</a:t>
            </a:r>
          </a:p>
          <a:p>
            <a:pPr lvl="1"/>
            <a:r>
              <a:rPr lang="en-US" dirty="0"/>
              <a:t>Government Agencies (DHS, Archives)</a:t>
            </a:r>
          </a:p>
          <a:p>
            <a:pPr lvl="1"/>
            <a:r>
              <a:rPr lang="en-US" dirty="0"/>
              <a:t>Internet: LinkedIn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64AC07-8309-594D-8F60-E1A5D24219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7494" y="365760"/>
            <a:ext cx="6171412" cy="5954752"/>
          </a:xfrm>
        </p:spPr>
      </p:pic>
    </p:spTree>
    <p:extLst>
      <p:ext uri="{BB962C8B-B14F-4D97-AF65-F5344CB8AC3E}">
        <p14:creationId xmlns:p14="http://schemas.microsoft.com/office/powerpoint/2010/main" val="335449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E68C-B106-E916-3A37-5C8FEF2CC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37" y="274641"/>
            <a:ext cx="3200400" cy="1001059"/>
          </a:xfrm>
        </p:spPr>
        <p:txBody>
          <a:bodyPr/>
          <a:lstStyle/>
          <a:p>
            <a:r>
              <a:rPr lang="en-US" dirty="0"/>
              <a:t>OYRM:</a:t>
            </a:r>
            <a:br>
              <a:rPr lang="en-US" dirty="0"/>
            </a:br>
            <a:r>
              <a:rPr lang="en-US" dirty="0"/>
              <a:t>Region 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C1AD37-9D60-9F47-0C62-3890B3302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301129" y="303305"/>
            <a:ext cx="6281271" cy="628127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8322E-ED61-458F-C308-C545409D9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692" y="1275700"/>
            <a:ext cx="4420343" cy="4960062"/>
          </a:xfrm>
        </p:spPr>
        <p:txBody>
          <a:bodyPr>
            <a:normAutofit/>
          </a:bodyPr>
          <a:lstStyle/>
          <a:p>
            <a:r>
              <a:rPr lang="en-US" sz="1800" dirty="0"/>
              <a:t>Catalog of Sources – Specific Details</a:t>
            </a:r>
          </a:p>
          <a:p>
            <a:r>
              <a:rPr lang="en-US" sz="1800" dirty="0"/>
              <a:t>Timelines</a:t>
            </a:r>
          </a:p>
          <a:p>
            <a:r>
              <a:rPr lang="en-US" sz="1800" dirty="0"/>
              <a:t>	Main Character(s)</a:t>
            </a:r>
          </a:p>
          <a:p>
            <a:r>
              <a:rPr lang="en-US" sz="1800" dirty="0"/>
              <a:t>	Life Events, Milestones</a:t>
            </a:r>
          </a:p>
          <a:p>
            <a:r>
              <a:rPr lang="en-US" sz="1800" dirty="0"/>
              <a:t>	Supporting Cast</a:t>
            </a:r>
          </a:p>
          <a:p>
            <a:r>
              <a:rPr lang="en-US" sz="1800" dirty="0"/>
              <a:t>Contemporary Headlines</a:t>
            </a:r>
          </a:p>
          <a:p>
            <a:r>
              <a:rPr lang="en-US" sz="1800" dirty="0"/>
              <a:t>	People</a:t>
            </a:r>
          </a:p>
          <a:p>
            <a:r>
              <a:rPr lang="en-US" sz="1800" dirty="0"/>
              <a:t>	Language</a:t>
            </a:r>
          </a:p>
          <a:p>
            <a:r>
              <a:rPr lang="en-US" sz="1800" dirty="0"/>
              <a:t>Technology </a:t>
            </a:r>
          </a:p>
          <a:p>
            <a:r>
              <a:rPr lang="en-US" sz="1800" dirty="0"/>
              <a:t>The Arts</a:t>
            </a:r>
          </a:p>
          <a:p>
            <a:r>
              <a:rPr lang="en-US" sz="1800" dirty="0"/>
              <a:t>Clothing and Everyday Ephemera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2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4331-26A0-73F9-E554-C5EE9144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11" y="365760"/>
            <a:ext cx="9772929" cy="8341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Two Timelines from Published 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E45F50-197F-0445-32BA-5B1D8B01DB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4114"/>
          <a:stretch>
            <a:fillRect/>
          </a:stretch>
        </p:blipFill>
        <p:spPr>
          <a:xfrm>
            <a:off x="68930" y="1552250"/>
            <a:ext cx="5947375" cy="5009645"/>
          </a:xfrm>
          <a:ln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D46B7D-ABB7-CE92-F5E5-A00C557C8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23581"/>
          <a:stretch>
            <a:fillRect/>
          </a:stretch>
        </p:blipFill>
        <p:spPr>
          <a:xfrm>
            <a:off x="6175697" y="1517110"/>
            <a:ext cx="4587460" cy="4663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068E9-43A2-26CC-9A68-690693DD6E4F}"/>
              </a:ext>
            </a:extLst>
          </p:cNvPr>
          <p:cNvSpPr txBox="1"/>
          <p:nvPr/>
        </p:nvSpPr>
        <p:spPr>
          <a:xfrm>
            <a:off x="3149105" y="5365966"/>
            <a:ext cx="2689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Burg, Barry Richard., Van Buskirk, Philip Clayton. </a:t>
            </a:r>
            <a:r>
              <a:rPr lang="en-US" sz="1100" i="1" dirty="0"/>
              <a:t>An American seafarer in the age of sail. </a:t>
            </a:r>
            <a:r>
              <a:rPr lang="en-US" sz="1100" dirty="0"/>
              <a:t>United Kingdom: Yale University Press, 1994.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7746C-FF25-CFEE-8AFC-279544AA539F}"/>
              </a:ext>
            </a:extLst>
          </p:cNvPr>
          <p:cNvSpPr txBox="1"/>
          <p:nvPr/>
        </p:nvSpPr>
        <p:spPr>
          <a:xfrm>
            <a:off x="7038650" y="6202958"/>
            <a:ext cx="3893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Fashion, Society and the First World War: International Perspectives</a:t>
            </a:r>
            <a:r>
              <a:rPr lang="en-US" sz="1100" dirty="0"/>
              <a:t>. India: Bloomsbury Visual Arts, 2021.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68F01-8254-07AA-20F0-9D6A93F8BB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4800"/>
          <a:stretch>
            <a:fillRect/>
          </a:stretch>
        </p:blipFill>
        <p:spPr>
          <a:xfrm>
            <a:off x="6224508" y="1199871"/>
            <a:ext cx="4078577" cy="2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BA9A-824A-4F4D-523F-67136B9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0" y="365760"/>
            <a:ext cx="4951142" cy="1325562"/>
          </a:xfrm>
        </p:spPr>
        <p:txBody>
          <a:bodyPr/>
          <a:lstStyle/>
          <a:p>
            <a:r>
              <a:rPr lang="en-US" dirty="0"/>
              <a:t>Contemporary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4A208-3841-B625-FE03-6B4AA3E1A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980" y="1828800"/>
            <a:ext cx="5006452" cy="4351337"/>
          </a:xfrm>
        </p:spPr>
        <p:txBody>
          <a:bodyPr/>
          <a:lstStyle/>
          <a:p>
            <a:r>
              <a:rPr lang="en-US" dirty="0"/>
              <a:t>Communication </a:t>
            </a:r>
          </a:p>
          <a:p>
            <a:pPr lvl="1"/>
            <a:r>
              <a:rPr lang="en-US" dirty="0"/>
              <a:t>Channels </a:t>
            </a:r>
          </a:p>
          <a:p>
            <a:pPr lvl="1"/>
            <a:r>
              <a:rPr lang="en-US" dirty="0"/>
              <a:t>Methods</a:t>
            </a:r>
          </a:p>
          <a:p>
            <a:r>
              <a:rPr lang="en-US" dirty="0"/>
              <a:t>Food</a:t>
            </a:r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Trading Partners</a:t>
            </a:r>
          </a:p>
          <a:p>
            <a:pPr lvl="1"/>
            <a:r>
              <a:rPr lang="en-US" dirty="0"/>
              <a:t>Cultural Fusions</a:t>
            </a:r>
          </a:p>
          <a:p>
            <a:r>
              <a:rPr lang="en-US" dirty="0"/>
              <a:t>War and Military Might</a:t>
            </a:r>
          </a:p>
          <a:p>
            <a:pPr lvl="1"/>
            <a:r>
              <a:rPr lang="en-US" dirty="0"/>
              <a:t>Weapons</a:t>
            </a:r>
          </a:p>
          <a:p>
            <a:pPr lvl="1"/>
            <a:r>
              <a:rPr lang="en-US" dirty="0"/>
              <a:t>Tactics</a:t>
            </a:r>
          </a:p>
          <a:p>
            <a:pPr lvl="1"/>
            <a:r>
              <a:rPr lang="en-US" dirty="0"/>
              <a:t>Delivery Systems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06D3A-98D8-7F62-68BD-53F7AB421B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5856621" y="474676"/>
            <a:ext cx="5852822" cy="5705461"/>
          </a:xfrm>
        </p:spPr>
      </p:pic>
    </p:spTree>
    <p:extLst>
      <p:ext uri="{BB962C8B-B14F-4D97-AF65-F5344CB8AC3E}">
        <p14:creationId xmlns:p14="http://schemas.microsoft.com/office/powerpoint/2010/main" val="80143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E278-46DC-8136-9722-2AFD6E7F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3" y="365760"/>
            <a:ext cx="5388271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Contemporary Arts &amp; Creative 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57EA-E61A-DEAF-E5DF-EBDCC7D1D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678" y="1828800"/>
            <a:ext cx="4509553" cy="4351337"/>
          </a:xfrm>
        </p:spPr>
        <p:txBody>
          <a:bodyPr/>
          <a:lstStyle/>
          <a:p>
            <a:r>
              <a:rPr lang="en-US" dirty="0"/>
              <a:t>Exposure to, Enjoyment of</a:t>
            </a:r>
          </a:p>
          <a:p>
            <a:r>
              <a:rPr lang="en-US" dirty="0"/>
              <a:t>Accolades vs Sales / Income</a:t>
            </a:r>
          </a:p>
          <a:p>
            <a:r>
              <a:rPr lang="en-US" dirty="0"/>
              <a:t>Music</a:t>
            </a:r>
          </a:p>
          <a:p>
            <a:pPr lvl="1"/>
            <a:r>
              <a:rPr lang="en-US" dirty="0"/>
              <a:t>Lofty Compositions</a:t>
            </a:r>
          </a:p>
          <a:p>
            <a:pPr lvl="1"/>
            <a:r>
              <a:rPr lang="en-US" dirty="0"/>
              <a:t>Popular Amusements</a:t>
            </a:r>
          </a:p>
          <a:p>
            <a:r>
              <a:rPr lang="en-US" dirty="0"/>
              <a:t>Visual Modes</a:t>
            </a:r>
          </a:p>
          <a:p>
            <a:pPr lvl="1"/>
            <a:r>
              <a:rPr lang="en-US" dirty="0"/>
              <a:t>High Art – Painting, Sculptures</a:t>
            </a:r>
          </a:p>
          <a:p>
            <a:pPr lvl="1"/>
            <a:r>
              <a:rPr lang="en-US" dirty="0"/>
              <a:t>Low Art – Graphics, Posters, Graffiti</a:t>
            </a:r>
          </a:p>
          <a:p>
            <a:r>
              <a:rPr lang="en-US" dirty="0"/>
              <a:t>Literature</a:t>
            </a:r>
          </a:p>
          <a:p>
            <a:pPr lvl="1"/>
            <a:r>
              <a:rPr lang="en-US" dirty="0"/>
              <a:t>Popular vs celebrated or promoted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DF7173-4149-6059-7A88-DB29D9580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2517" y="856414"/>
            <a:ext cx="6145026" cy="5179978"/>
          </a:xfrm>
        </p:spPr>
      </p:pic>
    </p:spTree>
    <p:extLst>
      <p:ext uri="{BB962C8B-B14F-4D97-AF65-F5344CB8AC3E}">
        <p14:creationId xmlns:p14="http://schemas.microsoft.com/office/powerpoint/2010/main" val="375177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A9E2-4AF2-62E2-7B42-06955603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60" y="365760"/>
            <a:ext cx="4897615" cy="1325562"/>
          </a:xfrm>
        </p:spPr>
        <p:txBody>
          <a:bodyPr/>
          <a:lstStyle/>
          <a:p>
            <a:r>
              <a:rPr lang="en-US" dirty="0"/>
              <a:t>Fashion, Clothes, Uniforms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7623A-5244-A0D7-DBF1-AF2A18E46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9795" y="1828800"/>
            <a:ext cx="4322213" cy="4351337"/>
          </a:xfrm>
        </p:spPr>
        <p:txBody>
          <a:bodyPr/>
          <a:lstStyle/>
          <a:p>
            <a:r>
              <a:rPr lang="en-US" dirty="0"/>
              <a:t>Vestments Reveal </a:t>
            </a:r>
          </a:p>
          <a:p>
            <a:pPr lvl="1"/>
            <a:r>
              <a:rPr lang="en-US" dirty="0"/>
              <a:t>Status</a:t>
            </a:r>
          </a:p>
          <a:p>
            <a:pPr lvl="1"/>
            <a:r>
              <a:rPr lang="en-US" dirty="0"/>
              <a:t>(Societal) Role</a:t>
            </a:r>
          </a:p>
          <a:p>
            <a:pPr lvl="1"/>
            <a:r>
              <a:rPr lang="en-US" dirty="0"/>
              <a:t>Wealth (or poverty)</a:t>
            </a:r>
          </a:p>
          <a:p>
            <a:pPr lvl="1"/>
            <a:r>
              <a:rPr lang="en-US" dirty="0"/>
              <a:t>Conformance to local norms</a:t>
            </a:r>
          </a:p>
          <a:p>
            <a:pPr lvl="1"/>
            <a:r>
              <a:rPr lang="en-US" dirty="0"/>
              <a:t>Gender – Toga vs Stola</a:t>
            </a:r>
          </a:p>
          <a:p>
            <a:r>
              <a:rPr lang="en-US" dirty="0"/>
              <a:t>Complexities (or lack of) Convey</a:t>
            </a:r>
          </a:p>
          <a:p>
            <a:pPr lvl="1"/>
            <a:r>
              <a:rPr lang="en-US" dirty="0"/>
              <a:t>Time investment</a:t>
            </a:r>
          </a:p>
          <a:p>
            <a:pPr lvl="1"/>
            <a:r>
              <a:rPr lang="en-US" dirty="0"/>
              <a:t>Independence</a:t>
            </a:r>
          </a:p>
          <a:p>
            <a:pPr lvl="1"/>
            <a:r>
              <a:rPr lang="en-US" dirty="0"/>
              <a:t>Commitment to the role</a:t>
            </a:r>
          </a:p>
          <a:p>
            <a:r>
              <a:rPr lang="en-US" dirty="0"/>
              <a:t>Colors  and / or Fabric Indicate</a:t>
            </a:r>
          </a:p>
          <a:p>
            <a:pPr lvl="1"/>
            <a:r>
              <a:rPr lang="en-US" dirty="0"/>
              <a:t>Nobility </a:t>
            </a:r>
          </a:p>
          <a:p>
            <a:pPr lvl="1"/>
            <a:r>
              <a:rPr lang="en-US" dirty="0"/>
              <a:t>Emotional State (mourning)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B8786D-1494-C8F9-83EC-75927E7B1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0526" y="758283"/>
            <a:ext cx="6170056" cy="56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F9ED-6379-82F4-7DD6-85A49785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4567986" cy="1325562"/>
          </a:xfrm>
        </p:spPr>
        <p:txBody>
          <a:bodyPr/>
          <a:lstStyle/>
          <a:p>
            <a:r>
              <a:rPr lang="en-US" dirty="0"/>
              <a:t>Ephemera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02E6-856C-7C05-0B4D-B86FE3736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3032" y="1828800"/>
            <a:ext cx="4899400" cy="4351337"/>
          </a:xfrm>
        </p:spPr>
        <p:txBody>
          <a:bodyPr/>
          <a:lstStyle/>
          <a:p>
            <a:r>
              <a:rPr lang="en-US" dirty="0"/>
              <a:t>Personal Effects, Papers, Collections</a:t>
            </a:r>
          </a:p>
          <a:p>
            <a:r>
              <a:rPr lang="en-US" dirty="0"/>
              <a:t>Handwritten Letters, Cards</a:t>
            </a:r>
          </a:p>
          <a:p>
            <a:r>
              <a:rPr lang="en-US" dirty="0"/>
              <a:t>Diaries</a:t>
            </a:r>
          </a:p>
          <a:p>
            <a:r>
              <a:rPr lang="en-US" dirty="0"/>
              <a:t>Log Books</a:t>
            </a:r>
          </a:p>
          <a:p>
            <a:r>
              <a:rPr lang="en-US" dirty="0"/>
              <a:t>Public Printed Matter</a:t>
            </a:r>
          </a:p>
          <a:p>
            <a:r>
              <a:rPr lang="en-US" dirty="0"/>
              <a:t>Marginalia </a:t>
            </a:r>
          </a:p>
          <a:p>
            <a:r>
              <a:rPr lang="en-US" dirty="0"/>
              <a:t>Personal Library Catalogs</a:t>
            </a:r>
          </a:p>
          <a:p>
            <a:r>
              <a:rPr lang="en-US" dirty="0"/>
              <a:t>Scrapbooks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C340B0-A427-5F87-25D2-C05C22A28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1250" y="689370"/>
            <a:ext cx="5490768" cy="5490768"/>
          </a:xfrm>
        </p:spPr>
      </p:pic>
    </p:spTree>
    <p:extLst>
      <p:ext uri="{BB962C8B-B14F-4D97-AF65-F5344CB8AC3E}">
        <p14:creationId xmlns:p14="http://schemas.microsoft.com/office/powerpoint/2010/main" val="5817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3216-0398-38D9-E78F-64645653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88" y="365760"/>
            <a:ext cx="10151624" cy="874256"/>
          </a:xfrm>
        </p:spPr>
        <p:txBody>
          <a:bodyPr/>
          <a:lstStyle/>
          <a:p>
            <a:r>
              <a:rPr lang="en-US" dirty="0"/>
              <a:t>Sources, Sources, 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AA19D3-F7E2-D5A5-5485-45A7D8D65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1486" y="1868944"/>
            <a:ext cx="289009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4C96D-FDB4-A42E-6D43-8BD358F58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877" y="1596856"/>
            <a:ext cx="5031429" cy="4623426"/>
          </a:xfrm>
        </p:spPr>
        <p:txBody>
          <a:bodyPr>
            <a:normAutofit/>
          </a:bodyPr>
          <a:lstStyle/>
          <a:p>
            <a:r>
              <a:rPr lang="en-US" dirty="0"/>
              <a:t>Many Academics Freely Share Their Work</a:t>
            </a:r>
          </a:p>
          <a:p>
            <a:pPr lvl="1"/>
            <a:r>
              <a:rPr lang="en-US" dirty="0">
                <a:hlinkClick r:id="rId3"/>
              </a:rPr>
              <a:t>https://www.hathitrust.org/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https://www.jstor.org/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Digital Public Library of America: </a:t>
            </a:r>
            <a:r>
              <a:rPr lang="en-US" dirty="0">
                <a:hlinkClick r:id="rId5"/>
              </a:rPr>
              <a:t>https://dp.la/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Both of these are free on Open Access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dirty="0">
                <a:sym typeface="Wingdings" panose="05000000000000000000" pitchFamily="2" charset="2"/>
                <a:hlinkClick r:id="rId6"/>
              </a:rPr>
              <a:t>https://oapen.org/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27432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Explosion of History Podcasts and Stories</a:t>
            </a:r>
          </a:p>
          <a:p>
            <a:pPr lvl="1"/>
            <a:r>
              <a:rPr lang="en-US" dirty="0"/>
              <a:t>Listen Notes</a:t>
            </a:r>
          </a:p>
          <a:p>
            <a:pPr lvl="1"/>
            <a:r>
              <a:rPr lang="en-US" dirty="0" err="1"/>
              <a:t>PodBean</a:t>
            </a:r>
            <a:endParaRPr lang="en-US" dirty="0"/>
          </a:p>
          <a:p>
            <a:pPr lvl="1"/>
            <a:r>
              <a:rPr lang="en-US" dirty="0" err="1"/>
              <a:t>PodChaser</a:t>
            </a:r>
            <a:endParaRPr lang="en-US" dirty="0"/>
          </a:p>
          <a:p>
            <a:pPr lvl="1"/>
            <a:r>
              <a:rPr lang="en-US" dirty="0" err="1"/>
              <a:t>LibSyn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677F45-7D74-389F-19DB-989D323802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71579" y="1868944"/>
            <a:ext cx="30676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1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C400-E465-BD71-7201-77BCD438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64" y="365760"/>
            <a:ext cx="4844090" cy="1325562"/>
          </a:xfrm>
        </p:spPr>
        <p:txBody>
          <a:bodyPr>
            <a:normAutofit/>
          </a:bodyPr>
          <a:lstStyle/>
          <a:p>
            <a:r>
              <a:rPr lang="en-US" dirty="0"/>
              <a:t>World Cat and Google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0676-9BA4-03B6-B0D2-56F8B16DA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980" y="1828800"/>
            <a:ext cx="5006452" cy="4351337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World Cat – full online catalog of every book registered in libraries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Embedded in Google Books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worldcat.org </a:t>
            </a:r>
          </a:p>
          <a:p>
            <a:r>
              <a:rPr lang="en-US" dirty="0">
                <a:sym typeface="Wingdings" panose="05000000000000000000" pitchFamily="2" charset="2"/>
              </a:rPr>
              <a:t>Google Books has out-of-copyright works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Scanned / </a:t>
            </a:r>
            <a:r>
              <a:rPr lang="en-US" dirty="0" err="1">
                <a:sym typeface="Wingdings" panose="05000000000000000000" pitchFamily="2" charset="2"/>
              </a:rPr>
              <a:t>OCR’d</a:t>
            </a:r>
            <a:r>
              <a:rPr lang="en-US" dirty="0">
                <a:sym typeface="Wingdings" panose="05000000000000000000" pitchFamily="2" charset="2"/>
              </a:rPr>
              <a:t> and Free to Download</a:t>
            </a:r>
          </a:p>
          <a:p>
            <a:pPr lvl="1"/>
            <a:r>
              <a:rPr lang="en-US" dirty="0">
                <a:sym typeface="Wingdings" panose="05000000000000000000" pitchFamily="2" charset="2"/>
                <a:hlinkClick r:id="rId3"/>
              </a:rPr>
              <a:t>https://books.google.com/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Built-in Citation Generator!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  <a:hlinkClick r:id="rId2"/>
              </a:rPr>
              <a:t> 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72BAEE-063B-21C3-3ACC-74574A0D20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5930443" y="624468"/>
            <a:ext cx="5687122" cy="5687122"/>
          </a:xfr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1BA49-64F5-026F-08F7-117641CF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05" y="4471954"/>
            <a:ext cx="4333217" cy="20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7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A74-34FE-5976-26E6-A1340678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760"/>
            <a:ext cx="5553307" cy="883177"/>
          </a:xfrm>
        </p:spPr>
        <p:txBody>
          <a:bodyPr/>
          <a:lstStyle/>
          <a:p>
            <a:r>
              <a:rPr lang="en-US" dirty="0"/>
              <a:t>Libraries &gt; Gold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11059-36B9-AF49-3586-DF074D629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823" y="1458580"/>
            <a:ext cx="4988610" cy="4721557"/>
          </a:xfrm>
        </p:spPr>
        <p:txBody>
          <a:bodyPr/>
          <a:lstStyle/>
          <a:p>
            <a:r>
              <a:rPr lang="en-US" dirty="0"/>
              <a:t>Organized Repositories of Knowledge</a:t>
            </a:r>
          </a:p>
          <a:p>
            <a:r>
              <a:rPr lang="en-US" dirty="0"/>
              <a:t>Municipal (city/county, state, federal, int’l)</a:t>
            </a:r>
          </a:p>
          <a:p>
            <a:r>
              <a:rPr lang="en-US" dirty="0"/>
              <a:t>Institutions and Foundations</a:t>
            </a:r>
          </a:p>
          <a:p>
            <a:pPr lvl="1"/>
            <a:r>
              <a:rPr lang="en-US" dirty="0"/>
              <a:t>Academia</a:t>
            </a:r>
          </a:p>
          <a:p>
            <a:pPr lvl="1"/>
            <a:r>
              <a:rPr lang="en-US" dirty="0"/>
              <a:t>Museums</a:t>
            </a:r>
          </a:p>
          <a:p>
            <a:pPr lvl="1"/>
            <a:r>
              <a:rPr lang="en-US" dirty="0"/>
              <a:t>‘Embedded’</a:t>
            </a:r>
          </a:p>
          <a:p>
            <a:r>
              <a:rPr lang="en-US" dirty="0"/>
              <a:t>Digital / Completely Online</a:t>
            </a:r>
          </a:p>
          <a:p>
            <a:pPr lvl="1"/>
            <a:r>
              <a:rPr lang="en-US" dirty="0"/>
              <a:t>Internet Archive</a:t>
            </a:r>
          </a:p>
          <a:p>
            <a:pPr lvl="1"/>
            <a:r>
              <a:rPr lang="en-US" dirty="0"/>
              <a:t>JSTOR </a:t>
            </a:r>
          </a:p>
          <a:p>
            <a:pPr lvl="1"/>
            <a:r>
              <a:rPr lang="en-US" dirty="0"/>
              <a:t>DPLA</a:t>
            </a:r>
          </a:p>
          <a:p>
            <a:pPr lvl="1"/>
            <a:r>
              <a:rPr lang="en-US" dirty="0" err="1"/>
              <a:t>HathiTrust</a:t>
            </a:r>
            <a:endParaRPr lang="en-US" dirty="0"/>
          </a:p>
          <a:p>
            <a:pPr lvl="1"/>
            <a:r>
              <a:rPr lang="en-US" dirty="0"/>
              <a:t>Taylor &amp; Francis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061561-1C3F-F5A7-36BD-0E0AB6E74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1249" y="649225"/>
            <a:ext cx="5684667" cy="5684667"/>
          </a:xfrm>
        </p:spPr>
      </p:pic>
    </p:spTree>
    <p:extLst>
      <p:ext uri="{BB962C8B-B14F-4D97-AF65-F5344CB8AC3E}">
        <p14:creationId xmlns:p14="http://schemas.microsoft.com/office/powerpoint/2010/main" val="200182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3F62-776D-DB78-4B8D-6798D428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3752387" cy="1325562"/>
          </a:xfrm>
        </p:spPr>
        <p:txBody>
          <a:bodyPr/>
          <a:lstStyle/>
          <a:p>
            <a:r>
              <a:rPr lang="en-US" dirty="0"/>
              <a:t>A Little About Me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2466-1242-68C5-A6EE-959B07D9A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441" y="1828800"/>
            <a:ext cx="5001991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Five University Degrees: BS, MS x4</a:t>
            </a:r>
          </a:p>
          <a:p>
            <a:r>
              <a:rPr lang="en-US" dirty="0"/>
              <a:t>Multiple Professional Certifications</a:t>
            </a:r>
          </a:p>
          <a:p>
            <a:r>
              <a:rPr lang="en-US" dirty="0"/>
              <a:t>Decades of experience researching</a:t>
            </a:r>
          </a:p>
          <a:p>
            <a:endParaRPr lang="en-US" dirty="0"/>
          </a:p>
          <a:p>
            <a:r>
              <a:rPr lang="en-US" dirty="0"/>
              <a:t>World Traveler</a:t>
            </a:r>
          </a:p>
          <a:p>
            <a:pPr lvl="1"/>
            <a:r>
              <a:rPr lang="en-US" dirty="0"/>
              <a:t>40 States</a:t>
            </a:r>
          </a:p>
          <a:p>
            <a:pPr lvl="1"/>
            <a:r>
              <a:rPr lang="en-US" dirty="0"/>
              <a:t>52 Countries on Six Continents </a:t>
            </a:r>
          </a:p>
          <a:p>
            <a:pPr lvl="1"/>
            <a:endParaRPr lang="en-US" dirty="0"/>
          </a:p>
          <a:p>
            <a:r>
              <a:rPr lang="en-US" dirty="0"/>
              <a:t>Award-winning Photographer</a:t>
            </a:r>
          </a:p>
          <a:p>
            <a:r>
              <a:rPr lang="en-US" dirty="0"/>
              <a:t>Published Author</a:t>
            </a:r>
          </a:p>
          <a:p>
            <a:r>
              <a:rPr lang="en-US" dirty="0"/>
              <a:t>Renowned Baker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155DE9-962C-7EE1-891D-2550ABBC0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6162" y="818777"/>
            <a:ext cx="5685635" cy="5257858"/>
          </a:xfrm>
        </p:spPr>
      </p:pic>
    </p:spTree>
    <p:extLst>
      <p:ext uri="{BB962C8B-B14F-4D97-AF65-F5344CB8AC3E}">
        <p14:creationId xmlns:p14="http://schemas.microsoft.com/office/powerpoint/2010/main" val="312702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41D1-0A42-7849-30D0-0C9E2B3C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57201"/>
            <a:ext cx="3200400" cy="1096682"/>
          </a:xfrm>
        </p:spPr>
        <p:txBody>
          <a:bodyPr/>
          <a:lstStyle/>
          <a:p>
            <a:r>
              <a:rPr lang="en-US" dirty="0"/>
              <a:t>OYRM: Local (Home)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17B10-ED30-FC5D-2F85-06092F4F5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376" y="1727200"/>
            <a:ext cx="3350272" cy="4182535"/>
          </a:xfrm>
        </p:spPr>
        <p:txBody>
          <a:bodyPr>
            <a:normAutofit/>
          </a:bodyPr>
          <a:lstStyle/>
          <a:p>
            <a:r>
              <a:rPr lang="en-US" dirty="0"/>
              <a:t>Lists, Annotations, Footnotes, Appendices, Catalogs, Bibliographies</a:t>
            </a:r>
          </a:p>
          <a:p>
            <a:r>
              <a:rPr lang="en-US" i="1" dirty="0"/>
              <a:t>Software! </a:t>
            </a:r>
          </a:p>
          <a:p>
            <a:r>
              <a:rPr lang="en-US" dirty="0"/>
              <a:t>Digital Organizational Tools</a:t>
            </a:r>
          </a:p>
          <a:p>
            <a:r>
              <a:rPr lang="en-US" dirty="0"/>
              <a:t>	Microsoft Office (Suite)</a:t>
            </a:r>
          </a:p>
          <a:p>
            <a:r>
              <a:rPr lang="en-US" dirty="0"/>
              <a:t>	Google Docs</a:t>
            </a:r>
          </a:p>
          <a:p>
            <a:r>
              <a:rPr lang="en-US" dirty="0"/>
              <a:t>	Open Office</a:t>
            </a:r>
          </a:p>
          <a:p>
            <a:r>
              <a:rPr lang="en-US" dirty="0"/>
              <a:t>	WordPerfect (Corel Suite)</a:t>
            </a:r>
          </a:p>
          <a:p>
            <a:r>
              <a:rPr lang="en-US" dirty="0"/>
              <a:t>Folders – Be consistent in naming</a:t>
            </a:r>
          </a:p>
          <a:p>
            <a:r>
              <a:rPr lang="en-US" dirty="0"/>
              <a:t>Files – all related files in one directory</a:t>
            </a:r>
          </a:p>
          <a:p>
            <a:r>
              <a:rPr lang="en-US" dirty="0"/>
              <a:t>Metadata – tags and search terms</a:t>
            </a:r>
          </a:p>
          <a:p>
            <a:r>
              <a:rPr lang="en-US" dirty="0"/>
              <a:t>Only 1 file should be ‘Source of Truth’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DC4FD0-7F02-1A73-897A-B86526D71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738" y="752867"/>
            <a:ext cx="7102451" cy="5201883"/>
          </a:xfrm>
        </p:spPr>
      </p:pic>
    </p:spTree>
    <p:extLst>
      <p:ext uri="{BB962C8B-B14F-4D97-AF65-F5344CB8AC3E}">
        <p14:creationId xmlns:p14="http://schemas.microsoft.com/office/powerpoint/2010/main" val="220605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255F4D-227F-8196-5A28-9A071122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976"/>
          <a:stretch>
            <a:fillRect/>
          </a:stretch>
        </p:blipFill>
        <p:spPr>
          <a:xfrm>
            <a:off x="-155735" y="0"/>
            <a:ext cx="123477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97007-1223-DAE8-8EF8-AC322D89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959802"/>
            <a:ext cx="9692640" cy="73152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File Storage and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50F24-16D0-880E-08AB-3F8AA0BF2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Online Storage (Free / Paid)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FEEA4-14C2-11B0-3899-1072A329B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Local Digital Mass Storage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DB54D-D73F-C7B0-DE61-82704F29E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Microsoft – 5 Gb / 1 Tb</a:t>
            </a:r>
          </a:p>
          <a:p>
            <a:r>
              <a:rPr lang="en-US" dirty="0"/>
              <a:t>Google Drive – 15 Gb / 100 Gb / 2 Tb</a:t>
            </a:r>
          </a:p>
          <a:p>
            <a:r>
              <a:rPr lang="en-US" dirty="0"/>
              <a:t>Apple – 5Gb / 50Gb / 200Gb / 2, 6, 12 t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736A3FB-2D37-7C71-4359-FCE726ED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USB (A, C)</a:t>
            </a:r>
          </a:p>
          <a:p>
            <a:pPr lvl="1"/>
            <a:r>
              <a:rPr lang="en-US" dirty="0"/>
              <a:t>$10-30 / Terabyte</a:t>
            </a:r>
          </a:p>
          <a:p>
            <a:pPr lvl="1"/>
            <a:r>
              <a:rPr lang="en-US" dirty="0"/>
              <a:t>Portable, Packable, </a:t>
            </a:r>
            <a:r>
              <a:rPr lang="en-US" b="1" i="1" dirty="0"/>
              <a:t>Lose-able</a:t>
            </a:r>
            <a:r>
              <a:rPr lang="en-US" dirty="0"/>
              <a:t>!</a:t>
            </a:r>
          </a:p>
          <a:p>
            <a:r>
              <a:rPr lang="en-US" dirty="0"/>
              <a:t>NAS – Network Attached Storage</a:t>
            </a:r>
          </a:p>
          <a:p>
            <a:pPr lvl="1"/>
            <a:r>
              <a:rPr lang="en-US" dirty="0"/>
              <a:t>$100 / Terabyte</a:t>
            </a:r>
          </a:p>
          <a:p>
            <a:pPr lvl="1"/>
            <a:r>
              <a:rPr lang="en-US" dirty="0"/>
              <a:t>1 Tb = 14 copies of my One Drive</a:t>
            </a:r>
          </a:p>
          <a:p>
            <a:r>
              <a:rPr lang="en-US" dirty="0"/>
              <a:t>Internal Hard Drive (Primary or 2</a:t>
            </a:r>
            <a:r>
              <a:rPr lang="en-US" baseline="30000" dirty="0"/>
              <a:t>nd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Desktop – standard or micro PC</a:t>
            </a:r>
          </a:p>
          <a:p>
            <a:pPr lvl="1"/>
            <a:r>
              <a:rPr lang="en-US" dirty="0"/>
              <a:t>Most Laptops are off-limits</a:t>
            </a:r>
          </a:p>
          <a:p>
            <a:pPr lvl="1"/>
            <a:r>
              <a:rPr lang="en-US" dirty="0"/>
              <a:t>Will not work with tablets or phones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215A2-96CC-C6DB-9553-F68E37E5C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214" y="3800650"/>
            <a:ext cx="334089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8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9844-5A82-F040-A3BB-01819750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147197"/>
            <a:ext cx="3882410" cy="1025912"/>
          </a:xfrm>
        </p:spPr>
        <p:txBody>
          <a:bodyPr/>
          <a:lstStyle/>
          <a:p>
            <a:r>
              <a:rPr lang="en-US" dirty="0"/>
              <a:t>Build a Template &amp; Use It </a:t>
            </a:r>
            <a:r>
              <a:rPr lang="en-US" i="1" dirty="0"/>
              <a:t>Consistently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D66D9D-9710-563A-3B61-87920A8EC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737" r="14528"/>
          <a:stretch>
            <a:fillRect/>
          </a:stretch>
        </p:blipFill>
        <p:spPr>
          <a:xfrm>
            <a:off x="5785253" y="289713"/>
            <a:ext cx="5754027" cy="627857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709F9-2550-E42F-8E53-371009E78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1208793"/>
            <a:ext cx="4096512" cy="5464098"/>
          </a:xfrm>
        </p:spPr>
        <p:txBody>
          <a:bodyPr>
            <a:normAutofit/>
          </a:bodyPr>
          <a:lstStyle/>
          <a:p>
            <a:r>
              <a:rPr lang="en-US" sz="1600" dirty="0"/>
              <a:t>Folder: </a:t>
            </a:r>
            <a:r>
              <a:rPr lang="en-US" sz="1600" b="1" u="sng" dirty="0"/>
              <a:t>PROJECT NAME</a:t>
            </a:r>
          </a:p>
          <a:p>
            <a:r>
              <a:rPr lang="en-US" sz="1600" b="1" i="1" dirty="0"/>
              <a:t>Subfolders</a:t>
            </a:r>
            <a:r>
              <a:rPr lang="en-US" sz="1600" dirty="0"/>
              <a:t>: </a:t>
            </a:r>
          </a:p>
          <a:p>
            <a:r>
              <a:rPr lang="en-US" sz="1600" dirty="0"/>
              <a:t>	References</a:t>
            </a:r>
          </a:p>
          <a:p>
            <a:r>
              <a:rPr lang="en-US" sz="1600" dirty="0"/>
              <a:t>	Reference Links</a:t>
            </a:r>
          </a:p>
          <a:p>
            <a:r>
              <a:rPr lang="en-US" sz="1600" dirty="0"/>
              <a:t>	Contemporaries</a:t>
            </a:r>
          </a:p>
          <a:p>
            <a:r>
              <a:rPr lang="en-US" sz="1600" dirty="0"/>
              <a:t>	Pictures / Images</a:t>
            </a:r>
          </a:p>
          <a:p>
            <a:r>
              <a:rPr lang="en-US" sz="1600" dirty="0"/>
              <a:t>	Drafts / Notes</a:t>
            </a:r>
          </a:p>
          <a:p>
            <a:r>
              <a:rPr lang="en-US" sz="1600" b="1" i="1" dirty="0"/>
              <a:t>Files</a:t>
            </a:r>
          </a:p>
          <a:p>
            <a:r>
              <a:rPr lang="en-US" sz="1600" dirty="0"/>
              <a:t>	Outline</a:t>
            </a:r>
          </a:p>
          <a:p>
            <a:r>
              <a:rPr lang="en-US" sz="1600" dirty="0"/>
              <a:t>	Notes / Timeline</a:t>
            </a:r>
          </a:p>
          <a:p>
            <a:r>
              <a:rPr lang="en-US" sz="1600" dirty="0"/>
              <a:t>	Bibliography / Source Listing</a:t>
            </a:r>
          </a:p>
          <a:p>
            <a:r>
              <a:rPr lang="en-US" sz="1600" dirty="0"/>
              <a:t>	Spark Document / Clipping</a:t>
            </a:r>
          </a:p>
        </p:txBody>
      </p:sp>
    </p:spTree>
    <p:extLst>
      <p:ext uri="{BB962C8B-B14F-4D97-AF65-F5344CB8AC3E}">
        <p14:creationId xmlns:p14="http://schemas.microsoft.com/office/powerpoint/2010/main" val="2636800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8F15-54EE-6CC3-7FE6-A537AA06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078753"/>
          </a:xfrm>
        </p:spPr>
        <p:txBody>
          <a:bodyPr/>
          <a:lstStyle/>
          <a:p>
            <a:r>
              <a:rPr lang="en-US" dirty="0"/>
              <a:t>ORYM: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C32A2C-DD76-AF72-CD8D-CDE234BA1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283200" y="309282"/>
            <a:ext cx="6299200" cy="6299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D1AB9-C870-A6FF-5CF3-850C2346E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Indexing All Sources</a:t>
            </a:r>
          </a:p>
          <a:p>
            <a:r>
              <a:rPr lang="en-US" sz="2400" dirty="0"/>
              <a:t>Identifying Gaps</a:t>
            </a:r>
          </a:p>
          <a:p>
            <a:r>
              <a:rPr lang="en-US" sz="2400" dirty="0"/>
              <a:t>Resolving Biases</a:t>
            </a:r>
          </a:p>
          <a:p>
            <a:r>
              <a:rPr lang="en-US" sz="2400" dirty="0"/>
              <a:t>Dissolving Myths</a:t>
            </a:r>
          </a:p>
          <a:p>
            <a:r>
              <a:rPr lang="en-US" sz="2400" dirty="0"/>
              <a:t>Conclusion(s)</a:t>
            </a:r>
          </a:p>
          <a:p>
            <a:endParaRPr lang="en-US" sz="2400" dirty="0"/>
          </a:p>
          <a:p>
            <a:r>
              <a:rPr lang="en-US" sz="2400" dirty="0"/>
              <a:t>Start writing . . . </a:t>
            </a:r>
          </a:p>
        </p:txBody>
      </p:sp>
    </p:spTree>
    <p:extLst>
      <p:ext uri="{BB962C8B-B14F-4D97-AF65-F5344CB8AC3E}">
        <p14:creationId xmlns:p14="http://schemas.microsoft.com/office/powerpoint/2010/main" val="823307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0E65-5896-BEB5-BBE7-41597797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3479627" cy="1325562"/>
          </a:xfrm>
        </p:spPr>
        <p:txBody>
          <a:bodyPr/>
          <a:lstStyle/>
          <a:p>
            <a:r>
              <a:rPr lang="en-US" dirty="0"/>
              <a:t>Digging Into The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A7372-1271-6EE6-EC29-0F6DB315A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0518" y="1860023"/>
            <a:ext cx="5365966" cy="4351337"/>
          </a:xfrm>
        </p:spPr>
        <p:txBody>
          <a:bodyPr/>
          <a:lstStyle/>
          <a:p>
            <a:r>
              <a:rPr lang="en-US" dirty="0"/>
              <a:t>Minutia make the moments real</a:t>
            </a:r>
          </a:p>
          <a:p>
            <a:endParaRPr lang="en-US" dirty="0"/>
          </a:p>
          <a:p>
            <a:r>
              <a:rPr lang="en-US" dirty="0"/>
              <a:t>Focused perspective adds meaning, substance</a:t>
            </a:r>
          </a:p>
          <a:p>
            <a:endParaRPr lang="en-US" dirty="0"/>
          </a:p>
          <a:p>
            <a:r>
              <a:rPr lang="en-US" dirty="0"/>
              <a:t>Actions and decisions reveal motivations</a:t>
            </a:r>
          </a:p>
          <a:p>
            <a:endParaRPr lang="en-US" dirty="0"/>
          </a:p>
          <a:p>
            <a:r>
              <a:rPr lang="en-US" dirty="0"/>
              <a:t>Rudimentary tasks strung together = life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B84632-1D2D-0A2A-9095-646CF99E7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412559" y="1404271"/>
            <a:ext cx="5974081" cy="4480561"/>
          </a:xfrm>
        </p:spPr>
      </p:pic>
    </p:spTree>
    <p:extLst>
      <p:ext uri="{BB962C8B-B14F-4D97-AF65-F5344CB8AC3E}">
        <p14:creationId xmlns:p14="http://schemas.microsoft.com/office/powerpoint/2010/main" val="32078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D822-78CE-F93A-3482-B676804F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4480560" cy="1325562"/>
          </a:xfrm>
        </p:spPr>
        <p:txBody>
          <a:bodyPr/>
          <a:lstStyle/>
          <a:p>
            <a:r>
              <a:rPr lang="en-US" dirty="0"/>
              <a:t>Building An Acrobat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0C210-128D-E1AD-321E-A009842B0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872" y="2203481"/>
            <a:ext cx="4480560" cy="3976656"/>
          </a:xfrm>
        </p:spPr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Leverage the Acrobat Search Feature</a:t>
            </a:r>
          </a:p>
          <a:p>
            <a:pPr lvl="1"/>
            <a:r>
              <a:rPr lang="en-US" dirty="0"/>
              <a:t>Works with Pro or Standard (free)</a:t>
            </a:r>
          </a:p>
          <a:p>
            <a:pPr lvl="1"/>
            <a:r>
              <a:rPr lang="en-US" dirty="0"/>
              <a:t>Built on one folder or many (subfolders)</a:t>
            </a:r>
          </a:p>
          <a:p>
            <a:pPr lvl="1"/>
            <a:r>
              <a:rPr lang="en-US" dirty="0"/>
              <a:t>Minutes to create, dynamic updates</a:t>
            </a:r>
          </a:p>
          <a:p>
            <a:pPr lvl="1"/>
            <a:r>
              <a:rPr lang="en-US" dirty="0"/>
              <a:t>Files produced from ANY pdf engine</a:t>
            </a:r>
          </a:p>
          <a:p>
            <a:endParaRPr lang="en-US" dirty="0"/>
          </a:p>
          <a:p>
            <a:r>
              <a:rPr lang="en-US" dirty="0"/>
              <a:t>DETRIMENTS</a:t>
            </a:r>
          </a:p>
          <a:p>
            <a:pPr lvl="1"/>
            <a:r>
              <a:rPr lang="en-US" dirty="0"/>
              <a:t>Only works on Adobe PDF files</a:t>
            </a:r>
          </a:p>
          <a:p>
            <a:pPr lvl="1"/>
            <a:r>
              <a:rPr lang="en-US" dirty="0"/>
              <a:t>Speed depends on machine</a:t>
            </a:r>
          </a:p>
          <a:p>
            <a:pPr lvl="1"/>
            <a:r>
              <a:rPr lang="en-US" dirty="0"/>
              <a:t>Only Files with OCR / Searchable 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6CA5EB-BA14-1975-888D-3FA4F1CBE2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996283" y="964901"/>
            <a:ext cx="6379543" cy="4928197"/>
          </a:xfrm>
        </p:spPr>
      </p:pic>
    </p:spTree>
    <p:extLst>
      <p:ext uri="{BB962C8B-B14F-4D97-AF65-F5344CB8AC3E}">
        <p14:creationId xmlns:p14="http://schemas.microsoft.com/office/powerpoint/2010/main" val="3931358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F070-A5D9-9C26-81DD-E2FC3A94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5308427" cy="1325562"/>
          </a:xfrm>
        </p:spPr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BD50-9633-1B4C-E336-F5A6155DA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558" y="1828800"/>
            <a:ext cx="4845874" cy="4351337"/>
          </a:xfrm>
        </p:spPr>
        <p:txBody>
          <a:bodyPr/>
          <a:lstStyle/>
          <a:p>
            <a:r>
              <a:rPr lang="en-US" dirty="0"/>
              <a:t>Data about the data</a:t>
            </a:r>
          </a:p>
          <a:p>
            <a:endParaRPr lang="en-US" dirty="0"/>
          </a:p>
          <a:p>
            <a:r>
              <a:rPr lang="en-US" dirty="0"/>
              <a:t>Also called ‘Tags’</a:t>
            </a:r>
          </a:p>
          <a:p>
            <a:endParaRPr lang="en-US" dirty="0"/>
          </a:p>
          <a:p>
            <a:r>
              <a:rPr lang="en-US" dirty="0"/>
              <a:t>The origin of #Hashtags</a:t>
            </a:r>
          </a:p>
          <a:p>
            <a:endParaRPr lang="en-US" dirty="0"/>
          </a:p>
          <a:p>
            <a:r>
              <a:rPr lang="en-US" dirty="0"/>
              <a:t>Files, photos, folders, collections</a:t>
            </a:r>
          </a:p>
          <a:p>
            <a:endParaRPr lang="en-US" dirty="0"/>
          </a:p>
          <a:p>
            <a:r>
              <a:rPr lang="en-US" dirty="0"/>
              <a:t>Leverage existing, add your own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218226-8BE6-F8B6-4F71-B04AAB2F4A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6281371" y="1071298"/>
            <a:ext cx="5923973" cy="4917910"/>
          </a:xfrm>
        </p:spPr>
      </p:pic>
    </p:spTree>
    <p:extLst>
      <p:ext uri="{BB962C8B-B14F-4D97-AF65-F5344CB8AC3E}">
        <p14:creationId xmlns:p14="http://schemas.microsoft.com/office/powerpoint/2010/main" val="174624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A492-750F-FC4C-64A9-030EA4CA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3693730" cy="1325562"/>
          </a:xfrm>
        </p:spPr>
        <p:txBody>
          <a:bodyPr/>
          <a:lstStyle/>
          <a:p>
            <a:r>
              <a:rPr lang="en-US" dirty="0"/>
              <a:t>Dispelling the Myth(s)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63E7-7405-DCFD-1C6F-7D37C8DEE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283" y="1828800"/>
            <a:ext cx="4984149" cy="4351337"/>
          </a:xfrm>
        </p:spPr>
        <p:txBody>
          <a:bodyPr/>
          <a:lstStyle/>
          <a:p>
            <a:r>
              <a:rPr lang="en-US" dirty="0"/>
              <a:t>Biographies Can Be Biased</a:t>
            </a:r>
          </a:p>
          <a:p>
            <a:pPr lvl="1"/>
            <a:r>
              <a:rPr lang="en-US" dirty="0"/>
              <a:t>Consider the motivation of the author</a:t>
            </a:r>
          </a:p>
          <a:p>
            <a:pPr lvl="1"/>
            <a:endParaRPr lang="en-US" dirty="0"/>
          </a:p>
          <a:p>
            <a:r>
              <a:rPr lang="en-US" dirty="0"/>
              <a:t>Supporting Characters Reveal More</a:t>
            </a:r>
          </a:p>
          <a:p>
            <a:endParaRPr lang="en-US" dirty="0"/>
          </a:p>
          <a:p>
            <a:r>
              <a:rPr lang="en-US" dirty="0"/>
              <a:t>Someone of the time disliked them – find that person or group</a:t>
            </a:r>
          </a:p>
          <a:p>
            <a:endParaRPr lang="en-US" dirty="0"/>
          </a:p>
          <a:p>
            <a:r>
              <a:rPr lang="en-US" dirty="0"/>
              <a:t>‘Knocking their halo askew’ </a:t>
            </a:r>
          </a:p>
          <a:p>
            <a:pPr lvl="1"/>
            <a:r>
              <a:rPr lang="en-US" dirty="0"/>
              <a:t>Heart of Flesh Literary Journal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EFCE40-E7CF-9E30-14C2-740AB30DA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4581" y="553101"/>
            <a:ext cx="5550818" cy="5627038"/>
          </a:xfrm>
        </p:spPr>
      </p:pic>
    </p:spTree>
    <p:extLst>
      <p:ext uri="{BB962C8B-B14F-4D97-AF65-F5344CB8AC3E}">
        <p14:creationId xmlns:p14="http://schemas.microsoft.com/office/powerpoint/2010/main" val="4122740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F48F-F7D5-561F-ED11-CB5D0198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3" y="365760"/>
            <a:ext cx="4005964" cy="1325562"/>
          </a:xfrm>
        </p:spPr>
        <p:txBody>
          <a:bodyPr/>
          <a:lstStyle/>
          <a:p>
            <a:r>
              <a:rPr lang="en-US" dirty="0"/>
              <a:t>Resolving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ABC0-7014-B091-7B89-498FD9C70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953" y="1828800"/>
            <a:ext cx="4890479" cy="4351337"/>
          </a:xfrm>
        </p:spPr>
        <p:txBody>
          <a:bodyPr/>
          <a:lstStyle/>
          <a:p>
            <a:r>
              <a:rPr lang="en-US" dirty="0"/>
              <a:t>Evaluate what changed in your own view</a:t>
            </a:r>
          </a:p>
          <a:p>
            <a:endParaRPr lang="en-US" dirty="0"/>
          </a:p>
          <a:p>
            <a:r>
              <a:rPr lang="en-US" dirty="0"/>
              <a:t>Highlight text or works that contradict</a:t>
            </a:r>
          </a:p>
          <a:p>
            <a:endParaRPr lang="en-US" dirty="0"/>
          </a:p>
          <a:p>
            <a:r>
              <a:rPr lang="en-US" dirty="0"/>
              <a:t>Complete absence might be too shallow</a:t>
            </a:r>
          </a:p>
          <a:p>
            <a:endParaRPr lang="en-US" dirty="0"/>
          </a:p>
          <a:p>
            <a:r>
              <a:rPr lang="en-US" dirty="0"/>
              <a:t>Reference positive ‘images’ of enemies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182D95-48C5-9743-17F6-5D66CFDE4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948406" y="864578"/>
            <a:ext cx="5979441" cy="5306598"/>
          </a:xfrm>
        </p:spPr>
      </p:pic>
    </p:spTree>
    <p:extLst>
      <p:ext uri="{BB962C8B-B14F-4D97-AF65-F5344CB8AC3E}">
        <p14:creationId xmlns:p14="http://schemas.microsoft.com/office/powerpoint/2010/main" val="2890779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D451-6F02-6E2E-6AD8-A8B53F0B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45" y="365760"/>
            <a:ext cx="5464097" cy="1325562"/>
          </a:xfrm>
        </p:spPr>
        <p:txBody>
          <a:bodyPr/>
          <a:lstStyle/>
          <a:p>
            <a:r>
              <a:rPr lang="en-US" dirty="0"/>
              <a:t>Peeling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2C6BF-3C7A-62EF-6435-CE5402B4D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021" y="1828800"/>
            <a:ext cx="5180411" cy="4351337"/>
          </a:xfrm>
        </p:spPr>
        <p:txBody>
          <a:bodyPr/>
          <a:lstStyle/>
          <a:p>
            <a:r>
              <a:rPr lang="en-US" dirty="0"/>
              <a:t>Evaluating what is ‘enough’ for sources</a:t>
            </a:r>
          </a:p>
          <a:p>
            <a:endParaRPr lang="en-US" dirty="0"/>
          </a:p>
          <a:p>
            <a:r>
              <a:rPr lang="en-US" dirty="0"/>
              <a:t>Leveraging lists or indices for completeness</a:t>
            </a:r>
          </a:p>
          <a:p>
            <a:endParaRPr lang="en-US" dirty="0"/>
          </a:p>
          <a:p>
            <a:r>
              <a:rPr lang="en-US" dirty="0"/>
              <a:t>Watch for ‘tipping point’ with similarities</a:t>
            </a:r>
          </a:p>
          <a:p>
            <a:endParaRPr lang="en-US" dirty="0"/>
          </a:p>
          <a:p>
            <a:r>
              <a:rPr lang="en-US" dirty="0"/>
              <a:t>Self Tests for Completeness:</a:t>
            </a:r>
          </a:p>
          <a:p>
            <a:pPr lvl="1"/>
            <a:r>
              <a:rPr lang="en-US" dirty="0"/>
              <a:t>Can the full story be conveyed with sources?</a:t>
            </a:r>
          </a:p>
          <a:p>
            <a:pPr lvl="1"/>
            <a:r>
              <a:rPr lang="en-US" dirty="0"/>
              <a:t>Has the ‘collecting buzz’ worn off?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45CD44-EAE7-A515-74F6-F6E84D5BF1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191250" y="689370"/>
            <a:ext cx="5490768" cy="5490768"/>
          </a:xfrm>
        </p:spPr>
      </p:pic>
    </p:spTree>
    <p:extLst>
      <p:ext uri="{BB962C8B-B14F-4D97-AF65-F5344CB8AC3E}">
        <p14:creationId xmlns:p14="http://schemas.microsoft.com/office/powerpoint/2010/main" val="190250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9230-6A63-7B66-BB1F-558910DB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3304152" cy="1325562"/>
          </a:xfrm>
        </p:spPr>
        <p:txBody>
          <a:bodyPr/>
          <a:lstStyle/>
          <a:p>
            <a:r>
              <a:rPr lang="en-US" dirty="0"/>
              <a:t>My </a:t>
            </a:r>
            <a:r>
              <a:rPr lang="en-US" b="1" i="1" dirty="0"/>
              <a:t>Real</a:t>
            </a:r>
            <a:r>
              <a:rPr lang="en-US" dirty="0"/>
              <a:t>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0550-DB10-2054-2127-1282B19AF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47" y="1828800"/>
            <a:ext cx="4986824" cy="4351337"/>
          </a:xfrm>
        </p:spPr>
        <p:txBody>
          <a:bodyPr>
            <a:normAutofit/>
          </a:bodyPr>
          <a:lstStyle/>
          <a:p>
            <a:r>
              <a:rPr lang="en-US" dirty="0"/>
              <a:t>Library Nerd</a:t>
            </a:r>
          </a:p>
          <a:p>
            <a:r>
              <a:rPr lang="en-US" dirty="0"/>
              <a:t>History Geek</a:t>
            </a:r>
          </a:p>
          <a:p>
            <a:r>
              <a:rPr lang="en-US" dirty="0"/>
              <a:t>Voracious Reader</a:t>
            </a:r>
          </a:p>
          <a:p>
            <a:r>
              <a:rPr lang="en-US" dirty="0"/>
              <a:t>Hooked on Research</a:t>
            </a:r>
          </a:p>
          <a:p>
            <a:r>
              <a:rPr lang="en-US" dirty="0"/>
              <a:t>Obsessive Compulsive (Whim Driven)</a:t>
            </a:r>
          </a:p>
          <a:p>
            <a:r>
              <a:rPr lang="en-US" dirty="0"/>
              <a:t>Tendency toward ADHD</a:t>
            </a:r>
          </a:p>
          <a:p>
            <a:endParaRPr lang="en-US" dirty="0"/>
          </a:p>
          <a:p>
            <a:r>
              <a:rPr lang="en-US" dirty="0"/>
              <a:t>Digital Packrat</a:t>
            </a:r>
          </a:p>
          <a:p>
            <a:r>
              <a:rPr lang="en-US" dirty="0"/>
              <a:t>Organization Addict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E0724-D143-64D3-F72B-FFCB138A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746" y="591671"/>
            <a:ext cx="5827087" cy="58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48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4A0E-34F5-2A3E-4BA9-4E5F271D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20730"/>
          </a:xfrm>
        </p:spPr>
        <p:txBody>
          <a:bodyPr/>
          <a:lstStyle/>
          <a:p>
            <a:r>
              <a:rPr lang="en-US" dirty="0"/>
              <a:t>Questions, Discussion, Corrections?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D37D0-FF6B-4334-5438-880FC1E53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031" y="1489803"/>
            <a:ext cx="9038827" cy="4924191"/>
          </a:xfrm>
        </p:spPr>
      </p:pic>
    </p:spTree>
    <p:extLst>
      <p:ext uri="{BB962C8B-B14F-4D97-AF65-F5344CB8AC3E}">
        <p14:creationId xmlns:p14="http://schemas.microsoft.com/office/powerpoint/2010/main" val="512506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2780-51FB-A922-BBFF-C827C735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05" y="5257800"/>
            <a:ext cx="11325179" cy="754938"/>
          </a:xfrm>
        </p:spPr>
        <p:txBody>
          <a:bodyPr/>
          <a:lstStyle/>
          <a:p>
            <a:r>
              <a:rPr lang="en-US" dirty="0"/>
              <a:t>As you enter that wasteland of information, be prepared and cautious!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C19A45-6F96-51B4-F75A-36DD15ED21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937" b="15937"/>
          <a:stretch/>
        </p:blipFill>
        <p:spPr>
          <a:xfrm>
            <a:off x="0" y="-408376"/>
            <a:ext cx="12192000" cy="55372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CD42D-023C-698B-6733-52787508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A7A0E-3F6C-6A81-94F4-FC91AD28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769" y="540610"/>
            <a:ext cx="2300422" cy="37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6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0B58-D7CE-FD0E-718F-4D44C7EE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is just the beginning . . 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18F301-34EB-4050-91F8-82CBAFDCD3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963" b="15963"/>
          <a:stretch>
            <a:fillRect/>
          </a:stretch>
        </p:blipFill>
        <p:spPr>
          <a:xfrm>
            <a:off x="-1" y="0"/>
            <a:ext cx="12197785" cy="55399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E48FF-52EB-0E88-2EEF-11B917A66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9" y="6108589"/>
            <a:ext cx="10085163" cy="597011"/>
          </a:xfrm>
        </p:spPr>
        <p:txBody>
          <a:bodyPr>
            <a:normAutofit/>
          </a:bodyPr>
          <a:lstStyle/>
          <a:p>
            <a:r>
              <a:rPr lang="en-US" dirty="0"/>
              <a:t>Then it is just keeping it organized, available, current, readable, accessible, cohesive, articulate, focused, meaningful, and neat.</a:t>
            </a:r>
          </a:p>
        </p:txBody>
      </p:sp>
    </p:spTree>
    <p:extLst>
      <p:ext uri="{BB962C8B-B14F-4D97-AF65-F5344CB8AC3E}">
        <p14:creationId xmlns:p14="http://schemas.microsoft.com/office/powerpoint/2010/main" val="376211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E0B1-E6D0-312D-4DBC-966EE28B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37" y="365760"/>
            <a:ext cx="3585046" cy="1325562"/>
          </a:xfrm>
        </p:spPr>
        <p:txBody>
          <a:bodyPr/>
          <a:lstStyle/>
          <a:p>
            <a:r>
              <a:rPr lang="en-US" dirty="0"/>
              <a:t>Research as a Discipline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E2B44D-B93B-6F41-33CD-EF591B5EB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054" y="998071"/>
            <a:ext cx="8231205" cy="549416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CACE3D-014C-CD02-AC4A-62CFF5BADF07}"/>
              </a:ext>
            </a:extLst>
          </p:cNvPr>
          <p:cNvSpPr txBox="1">
            <a:spLocks/>
          </p:cNvSpPr>
          <p:nvPr/>
        </p:nvSpPr>
        <p:spPr>
          <a:xfrm>
            <a:off x="699851" y="1880122"/>
            <a:ext cx="2538464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Open mind</a:t>
            </a:r>
          </a:p>
          <a:p>
            <a:r>
              <a:rPr lang="en-US" dirty="0"/>
              <a:t>Be curious</a:t>
            </a:r>
          </a:p>
          <a:p>
            <a:r>
              <a:rPr lang="en-US" dirty="0"/>
              <a:t>Question sources </a:t>
            </a:r>
          </a:p>
          <a:p>
            <a:r>
              <a:rPr lang="en-US" dirty="0"/>
              <a:t>Check your biases</a:t>
            </a:r>
          </a:p>
          <a:p>
            <a:r>
              <a:rPr lang="en-US" dirty="0"/>
              <a:t>Investigate motives</a:t>
            </a:r>
          </a:p>
          <a:p>
            <a:r>
              <a:rPr lang="en-US" dirty="0"/>
              <a:t>Avoid sugar-coating</a:t>
            </a:r>
          </a:p>
          <a:p>
            <a:r>
              <a:rPr lang="en-US" dirty="0"/>
              <a:t>Get opposing views</a:t>
            </a:r>
          </a:p>
          <a:p>
            <a:endParaRPr lang="en-US" dirty="0"/>
          </a:p>
          <a:p>
            <a:r>
              <a:rPr lang="en-US" dirty="0"/>
              <a:t>Dive </a:t>
            </a:r>
            <a:r>
              <a:rPr lang="en-US" dirty="0" err="1"/>
              <a:t>deeeeeeeeep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7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0F31-F9E9-D4FE-F401-93BD7F50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59"/>
            <a:ext cx="4087069" cy="1929205"/>
          </a:xfrm>
        </p:spPr>
        <p:txBody>
          <a:bodyPr/>
          <a:lstStyle/>
          <a:p>
            <a:r>
              <a:rPr lang="en-US" dirty="0"/>
              <a:t>Organize Your Research Materials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1DA6-DDFD-AD05-5B8A-051CAA51990B}"/>
              </a:ext>
            </a:extLst>
          </p:cNvPr>
          <p:cNvSpPr txBox="1"/>
          <p:nvPr/>
        </p:nvSpPr>
        <p:spPr>
          <a:xfrm>
            <a:off x="695538" y="755993"/>
            <a:ext cx="464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br>
              <a:rPr lang="en-US" dirty="0"/>
            </a:br>
            <a:r>
              <a:rPr lang="en-US" dirty="0"/>
              <a:t>Y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A0E64A-6C79-40E9-B87D-9C5C185BC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31" y="514574"/>
            <a:ext cx="5828852" cy="5828852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A0F5AA-67CC-1314-0929-2C8341A0D296}"/>
              </a:ext>
            </a:extLst>
          </p:cNvPr>
          <p:cNvSpPr txBox="1">
            <a:spLocks/>
          </p:cNvSpPr>
          <p:nvPr/>
        </p:nvSpPr>
        <p:spPr>
          <a:xfrm>
            <a:off x="539720" y="2577666"/>
            <a:ext cx="5021430" cy="35729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World</a:t>
            </a:r>
            <a:r>
              <a:rPr lang="en-US" dirty="0"/>
              <a:t> View – Topic Focus and Direction</a:t>
            </a:r>
          </a:p>
          <a:p>
            <a:endParaRPr lang="en-US" dirty="0"/>
          </a:p>
          <a:p>
            <a:r>
              <a:rPr lang="en-US" b="1" dirty="0"/>
              <a:t>Region</a:t>
            </a:r>
            <a:r>
              <a:rPr lang="en-US" dirty="0"/>
              <a:t> View – Outline of Information</a:t>
            </a:r>
          </a:p>
          <a:p>
            <a:endParaRPr lang="en-US" dirty="0"/>
          </a:p>
          <a:p>
            <a:r>
              <a:rPr lang="en-US" b="1" dirty="0"/>
              <a:t>Local</a:t>
            </a:r>
            <a:r>
              <a:rPr lang="en-US" dirty="0"/>
              <a:t> View – Software, Hardware</a:t>
            </a:r>
          </a:p>
          <a:p>
            <a:endParaRPr lang="en-US" dirty="0"/>
          </a:p>
          <a:p>
            <a:r>
              <a:rPr lang="en-US" b="1" dirty="0"/>
              <a:t>Analysis</a:t>
            </a:r>
            <a:r>
              <a:rPr lang="en-US" dirty="0"/>
              <a:t> – Making Sense of Collections</a:t>
            </a:r>
          </a:p>
        </p:txBody>
      </p:sp>
    </p:spTree>
    <p:extLst>
      <p:ext uri="{BB962C8B-B14F-4D97-AF65-F5344CB8AC3E}">
        <p14:creationId xmlns:p14="http://schemas.microsoft.com/office/powerpoint/2010/main" val="324915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9DEB-E444-5D13-2B8B-5F704A23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57201"/>
            <a:ext cx="3200400" cy="1096682"/>
          </a:xfrm>
        </p:spPr>
        <p:txBody>
          <a:bodyPr/>
          <a:lstStyle/>
          <a:p>
            <a:r>
              <a:rPr lang="en-US" dirty="0"/>
              <a:t>OYRM: </a:t>
            </a:r>
            <a:br>
              <a:rPr lang="en-US" dirty="0"/>
            </a:br>
            <a:r>
              <a:rPr lang="en-US" dirty="0"/>
              <a:t>World 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DA7771-F8A1-7768-32EF-B4DD55726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097929" y="279400"/>
            <a:ext cx="6520901" cy="63839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E4D03-C734-9CC8-B472-22DD7BE80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170" y="1601694"/>
            <a:ext cx="4306604" cy="4308041"/>
          </a:xfrm>
        </p:spPr>
        <p:txBody>
          <a:bodyPr>
            <a:noAutofit/>
          </a:bodyPr>
          <a:lstStyle/>
          <a:p>
            <a:r>
              <a:rPr lang="en-US" sz="1800" dirty="0"/>
              <a:t>Research Topic(s)</a:t>
            </a:r>
          </a:p>
          <a:p>
            <a:r>
              <a:rPr lang="en-US" sz="1800" dirty="0"/>
              <a:t>	Too Narrow, </a:t>
            </a:r>
          </a:p>
          <a:p>
            <a:r>
              <a:rPr lang="en-US" sz="1800" dirty="0"/>
              <a:t>	or Too Deep?</a:t>
            </a:r>
          </a:p>
          <a:p>
            <a:r>
              <a:rPr lang="en-US" sz="1800" dirty="0"/>
              <a:t>Sources</a:t>
            </a:r>
          </a:p>
          <a:p>
            <a:r>
              <a:rPr lang="en-US" sz="1800" dirty="0"/>
              <a:t>	Libraries</a:t>
            </a:r>
          </a:p>
          <a:p>
            <a:r>
              <a:rPr lang="en-US" sz="1800" dirty="0"/>
              <a:t>	Online Repositories</a:t>
            </a:r>
          </a:p>
          <a:p>
            <a:r>
              <a:rPr lang="en-US" sz="1800" dirty="0"/>
              <a:t>	Historians &amp; Re-enactors</a:t>
            </a:r>
          </a:p>
          <a:p>
            <a:r>
              <a:rPr lang="en-US" sz="1800" dirty="0"/>
              <a:t>	Museums</a:t>
            </a:r>
          </a:p>
          <a:p>
            <a:r>
              <a:rPr lang="en-US" sz="1800" dirty="0"/>
              <a:t>	Writers </a:t>
            </a:r>
          </a:p>
          <a:p>
            <a:r>
              <a:rPr lang="en-US" sz="1800" dirty="0"/>
              <a:t>	Professors / Academics</a:t>
            </a:r>
          </a:p>
        </p:txBody>
      </p:sp>
    </p:spTree>
    <p:extLst>
      <p:ext uri="{BB962C8B-B14F-4D97-AF65-F5344CB8AC3E}">
        <p14:creationId xmlns:p14="http://schemas.microsoft.com/office/powerpoint/2010/main" val="290846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126F-3331-0C9C-F5E4-444EABAF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5" y="365760"/>
            <a:ext cx="5607367" cy="1400593"/>
          </a:xfrm>
        </p:spPr>
        <p:txBody>
          <a:bodyPr>
            <a:normAutofit/>
          </a:bodyPr>
          <a:lstStyle/>
          <a:p>
            <a:r>
              <a:rPr lang="en-US" dirty="0"/>
              <a:t>Bloggers, Databases, Lists, &amp;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27B00-FC5E-D0D0-E8C0-CF4E2F8B0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297" y="1828800"/>
            <a:ext cx="5042135" cy="4351337"/>
          </a:xfrm>
        </p:spPr>
        <p:txBody>
          <a:bodyPr/>
          <a:lstStyle/>
          <a:p>
            <a:r>
              <a:rPr lang="en-US" dirty="0"/>
              <a:t>Interwebs and World Wide Browsing</a:t>
            </a:r>
          </a:p>
          <a:p>
            <a:r>
              <a:rPr lang="en-US" dirty="0"/>
              <a:t>Bookmark, Bookmark, Bookmark!</a:t>
            </a:r>
          </a:p>
          <a:p>
            <a:r>
              <a:rPr lang="en-US" dirty="0"/>
              <a:t>Organize bookmarks in browser</a:t>
            </a:r>
          </a:p>
          <a:p>
            <a:r>
              <a:rPr lang="en-US" dirty="0"/>
              <a:t>Leverage others’ work as starting point</a:t>
            </a:r>
          </a:p>
          <a:p>
            <a:r>
              <a:rPr lang="en-US" dirty="0"/>
              <a:t>Practice effective searches</a:t>
            </a:r>
          </a:p>
          <a:p>
            <a:pPr lvl="1"/>
            <a:r>
              <a:rPr lang="en-US" dirty="0"/>
              <a:t>Key words</a:t>
            </a:r>
          </a:p>
          <a:p>
            <a:pPr lvl="1"/>
            <a:r>
              <a:rPr lang="en-US" dirty="0"/>
              <a:t>Wildcards</a:t>
            </a:r>
          </a:p>
          <a:p>
            <a:pPr lvl="1"/>
            <a:r>
              <a:rPr lang="en-US" dirty="0"/>
              <a:t>Specific Terms</a:t>
            </a:r>
          </a:p>
          <a:p>
            <a:pPr lvl="1"/>
            <a:r>
              <a:rPr lang="en-US" dirty="0"/>
              <a:t>Limiting Results</a:t>
            </a:r>
          </a:p>
          <a:p>
            <a:pPr lvl="1"/>
            <a:r>
              <a:rPr lang="en-US" dirty="0"/>
              <a:t>Bookmarking Searches Can Save Hours!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C37AD7-54A7-AF54-C52B-64CB78E1DE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6162" y="892098"/>
            <a:ext cx="5739695" cy="5600142"/>
          </a:xfrm>
        </p:spPr>
      </p:pic>
    </p:spTree>
    <p:extLst>
      <p:ext uri="{BB962C8B-B14F-4D97-AF65-F5344CB8AC3E}">
        <p14:creationId xmlns:p14="http://schemas.microsoft.com/office/powerpoint/2010/main" val="3332072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2120-F25B-29DE-DE42-458CD06D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05" y="365760"/>
            <a:ext cx="5498295" cy="798427"/>
          </a:xfrm>
        </p:spPr>
        <p:txBody>
          <a:bodyPr/>
          <a:lstStyle/>
          <a:p>
            <a:r>
              <a:rPr lang="en-US" dirty="0"/>
              <a:t>Librarians RULE!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887BE-263F-635C-1B32-6CA1F1358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060" y="1828800"/>
            <a:ext cx="5015372" cy="4351337"/>
          </a:xfrm>
        </p:spPr>
        <p:txBody>
          <a:bodyPr/>
          <a:lstStyle/>
          <a:p>
            <a:r>
              <a:rPr lang="en-US" dirty="0"/>
              <a:t>Have made information their livelihood</a:t>
            </a:r>
          </a:p>
          <a:p>
            <a:endParaRPr lang="en-US" dirty="0"/>
          </a:p>
          <a:p>
            <a:r>
              <a:rPr lang="en-US" dirty="0"/>
              <a:t>Are experts on their collection(s)</a:t>
            </a:r>
          </a:p>
          <a:p>
            <a:endParaRPr lang="en-US" dirty="0"/>
          </a:p>
          <a:p>
            <a:r>
              <a:rPr lang="en-US" dirty="0"/>
              <a:t>Know sources or people or both</a:t>
            </a:r>
          </a:p>
          <a:p>
            <a:endParaRPr lang="en-US" dirty="0"/>
          </a:p>
          <a:p>
            <a:r>
              <a:rPr lang="en-US" dirty="0"/>
              <a:t>Have embraced technology fully</a:t>
            </a:r>
          </a:p>
          <a:p>
            <a:endParaRPr lang="en-US" dirty="0"/>
          </a:p>
          <a:p>
            <a:r>
              <a:rPr lang="en-US" dirty="0"/>
              <a:t>Often specialize in particular subjects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36E34E-934B-65DD-5166-C7E7D1B22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6163" y="553100"/>
            <a:ext cx="5622762" cy="5834319"/>
          </a:xfrm>
        </p:spPr>
      </p:pic>
    </p:spTree>
    <p:extLst>
      <p:ext uri="{BB962C8B-B14F-4D97-AF65-F5344CB8AC3E}">
        <p14:creationId xmlns:p14="http://schemas.microsoft.com/office/powerpoint/2010/main" val="124780351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1054</TotalTime>
  <Words>1211</Words>
  <Application>Microsoft Office PowerPoint</Application>
  <PresentationFormat>Widescreen</PresentationFormat>
  <Paragraphs>306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Century Schoolbook</vt:lpstr>
      <vt:lpstr>Wingdings</vt:lpstr>
      <vt:lpstr>Wingdings 2</vt:lpstr>
      <vt:lpstr>View</vt:lpstr>
      <vt:lpstr>History Research</vt:lpstr>
      <vt:lpstr>A Little About Me . . .</vt:lpstr>
      <vt:lpstr>My Real Credentials</vt:lpstr>
      <vt:lpstr>Collecting is just the beginning . . .</vt:lpstr>
      <vt:lpstr>Research as a Discipline</vt:lpstr>
      <vt:lpstr>Organize Your Research Materials</vt:lpstr>
      <vt:lpstr>OYRM:  World View</vt:lpstr>
      <vt:lpstr>Bloggers, Databases, Lists, &amp; Links</vt:lpstr>
      <vt:lpstr>Librarians RULE!</vt:lpstr>
      <vt:lpstr>Historians</vt:lpstr>
      <vt:lpstr>OYRM: Region View</vt:lpstr>
      <vt:lpstr>Two Timelines from Published Works</vt:lpstr>
      <vt:lpstr>Contemporary Technology</vt:lpstr>
      <vt:lpstr>Contemporary Arts &amp; Creative Expressions</vt:lpstr>
      <vt:lpstr>Fashion, Clothes, Uniforms</vt:lpstr>
      <vt:lpstr>Ephemera</vt:lpstr>
      <vt:lpstr>Sources, Sources, Sources</vt:lpstr>
      <vt:lpstr>World Cat and Google Books</vt:lpstr>
      <vt:lpstr>Libraries &gt; Gold</vt:lpstr>
      <vt:lpstr>OYRM: Local (Home) View</vt:lpstr>
      <vt:lpstr>File Storage and Management</vt:lpstr>
      <vt:lpstr>Build a Template &amp; Use It Consistently</vt:lpstr>
      <vt:lpstr>ORYM: Analysis</vt:lpstr>
      <vt:lpstr>Digging Into The Details</vt:lpstr>
      <vt:lpstr>Building An Acrobat Index</vt:lpstr>
      <vt:lpstr>Metadata</vt:lpstr>
      <vt:lpstr>Dispelling the Myth(s)</vt:lpstr>
      <vt:lpstr>Resolving Biases</vt:lpstr>
      <vt:lpstr>Peeling the Layers</vt:lpstr>
      <vt:lpstr>Questions, Discussion, Corrections?</vt:lpstr>
      <vt:lpstr>As you enter that wasteland of information, be prepared and cautious!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J. Musgrove</dc:creator>
  <cp:lastModifiedBy>John J. Musgrove</cp:lastModifiedBy>
  <cp:revision>27</cp:revision>
  <dcterms:created xsi:type="dcterms:W3CDTF">2025-07-25T18:11:10Z</dcterms:created>
  <dcterms:modified xsi:type="dcterms:W3CDTF">2025-08-01T19:03:01Z</dcterms:modified>
</cp:coreProperties>
</file>